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192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B0933-E339-3049-B482-A49C75DB7375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3918AF-93D4-9742-B3AD-526C3A8510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481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57288" y="701675"/>
            <a:ext cx="4598987" cy="34496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Handout ICB-Elemente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1V5 WH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Decisio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875D37-9A00-4FEC-BBA8-D1BED87E655E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6F38-B275-AE42-8E7D-FD88B419CF4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A78D8-8996-B64E-8195-68B59F89BB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2703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6F38-B275-AE42-8E7D-FD88B419CF4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A78D8-8996-B64E-8195-68B59F89BB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2056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6F38-B275-AE42-8E7D-FD88B419CF4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A78D8-8996-B64E-8195-68B59F89BB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729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Linksbünd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1285860"/>
            <a:ext cx="9144000" cy="464347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85786" y="357166"/>
            <a:ext cx="7572428" cy="928694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Überschrift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V 1.4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Trainerinput IPMA Level D   © Decisio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CF927-F0DF-45C2-8C7B-F76B632869C5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extplatzhalter 10"/>
          <p:cNvSpPr>
            <a:spLocks noGrp="1"/>
          </p:cNvSpPr>
          <p:nvPr>
            <p:ph type="body" sz="quarter" idx="14"/>
          </p:nvPr>
        </p:nvSpPr>
        <p:spPr>
          <a:xfrm>
            <a:off x="785787" y="1571613"/>
            <a:ext cx="7572402" cy="4071965"/>
          </a:xfrm>
        </p:spPr>
        <p:txBody>
          <a:bodyPr anchor="ctr" anchorCtr="0"/>
          <a:lstStyle>
            <a:lvl1pPr marL="0" indent="0">
              <a:defRPr/>
            </a:lvl1pPr>
            <a:lvl2pPr marL="265113" marR="0" indent="-2651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2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</a:t>
            </a:r>
          </a:p>
          <a:p>
            <a:pPr marL="265113" marR="0" lvl="1" indent="-2651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088803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6F38-B275-AE42-8E7D-FD88B419CF4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A78D8-8996-B64E-8195-68B59F89BB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8593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6F38-B275-AE42-8E7D-FD88B419CF4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A78D8-8996-B64E-8195-68B59F89BB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342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6F38-B275-AE42-8E7D-FD88B419CF4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A78D8-8996-B64E-8195-68B59F89BB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7917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6F38-B275-AE42-8E7D-FD88B419CF4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A78D8-8996-B64E-8195-68B59F89BB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427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6F38-B275-AE42-8E7D-FD88B419CF4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A78D8-8996-B64E-8195-68B59F89BB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3745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6F38-B275-AE42-8E7D-FD88B419CF4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A78D8-8996-B64E-8195-68B59F89BBF3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Rectangle 163">
            <a:extLst>
              <a:ext uri="{FF2B5EF4-FFF2-40B4-BE49-F238E27FC236}">
                <a16:creationId xmlns:a16="http://schemas.microsoft.com/office/drawing/2014/main" id="{4D91FC28-6331-6F3B-7DD9-66BF67AABC7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124968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endParaRPr lang="de-DE">
              <a:latin typeface="TUIType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66891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6F38-B275-AE42-8E7D-FD88B419CF4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A78D8-8996-B64E-8195-68B59F89BB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150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6F38-B275-AE42-8E7D-FD88B419CF4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A78D8-8996-B64E-8195-68B59F89BB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6128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A6F38-B275-AE42-8E7D-FD88B419CF41}" type="datetimeFigureOut">
              <a:rPr lang="de-DE" smtClean="0"/>
              <a:t>03.11.22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A78D8-8996-B64E-8195-68B59F89BB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5952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783273" y="357188"/>
            <a:ext cx="6789102" cy="928687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de-DE" sz="2000" b="1" dirty="0">
                <a:latin typeface="Arial"/>
                <a:cs typeface="Arial"/>
              </a:rPr>
              <a:t>Phasenplan Projekt: ABC</a:t>
            </a:r>
            <a:br>
              <a:rPr lang="de-DE" sz="2000" dirty="0">
                <a:latin typeface="Arial"/>
                <a:cs typeface="Arial"/>
              </a:rPr>
            </a:br>
            <a:r>
              <a:rPr lang="de-DE" sz="1600" dirty="0">
                <a:latin typeface="Arial"/>
                <a:cs typeface="Arial"/>
              </a:rPr>
              <a:t>Stand: 11/2022 </a:t>
            </a:r>
          </a:p>
        </p:txBody>
      </p:sp>
      <p:cxnSp>
        <p:nvCxnSpPr>
          <p:cNvPr id="11" name="Gerade Verbindung 10"/>
          <p:cNvCxnSpPr/>
          <p:nvPr/>
        </p:nvCxnSpPr>
        <p:spPr>
          <a:xfrm>
            <a:off x="5179459" y="1635227"/>
            <a:ext cx="4976" cy="456159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1261395" y="1633290"/>
            <a:ext cx="267184" cy="206073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lIns="18000" tIns="36000" rIns="18000" bIns="36000">
            <a:spAutoFit/>
          </a:bodyPr>
          <a:lstStyle/>
          <a:p>
            <a:pPr>
              <a:lnSpc>
                <a:spcPct val="110000"/>
              </a:lnSpc>
              <a:buClr>
                <a:schemeClr val="hlink"/>
              </a:buClr>
              <a:buSzPct val="95000"/>
              <a:buFont typeface="Wingdings" pitchFamily="2" charset="2"/>
              <a:buNone/>
            </a:pPr>
            <a:r>
              <a:rPr lang="de-DE" sz="800" dirty="0">
                <a:solidFill>
                  <a:srgbClr val="444444"/>
                </a:solidFill>
                <a:latin typeface="Arial"/>
                <a:cs typeface="Arial"/>
              </a:rPr>
              <a:t>Start 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215339" y="1633290"/>
            <a:ext cx="720784" cy="34149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lIns="18000" tIns="36000" rIns="18000" bIns="3600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chemeClr val="hlink"/>
              </a:buClr>
              <a:buSzPct val="95000"/>
              <a:buFont typeface="Wingdings" pitchFamily="2" charset="2"/>
              <a:buNone/>
            </a:pPr>
            <a:r>
              <a:rPr lang="de-DE" sz="800" dirty="0">
                <a:solidFill>
                  <a:srgbClr val="444444"/>
                </a:solidFill>
                <a:latin typeface="Arial"/>
                <a:cs typeface="Arial"/>
              </a:rPr>
              <a:t>Realisierung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hlink"/>
              </a:buClr>
              <a:buSzPct val="95000"/>
              <a:buFont typeface="Wingdings" pitchFamily="2" charset="2"/>
              <a:buNone/>
            </a:pPr>
            <a:r>
              <a:rPr lang="de-DE" sz="800" dirty="0">
                <a:solidFill>
                  <a:srgbClr val="444444"/>
                </a:solidFill>
                <a:latin typeface="Arial"/>
                <a:cs typeface="Arial"/>
              </a:rPr>
              <a:t>abgeschlossen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6227429" y="1633290"/>
            <a:ext cx="959681" cy="34149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lIns="18000" tIns="36000" rIns="18000" bIns="3600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chemeClr val="hlink"/>
              </a:buClr>
              <a:buSzPct val="95000"/>
              <a:buFont typeface="Wingdings" pitchFamily="2" charset="2"/>
              <a:buNone/>
            </a:pPr>
            <a:r>
              <a:rPr lang="de-DE" sz="800" dirty="0">
                <a:solidFill>
                  <a:srgbClr val="444444"/>
                </a:solidFill>
                <a:latin typeface="Arial"/>
                <a:cs typeface="Arial"/>
              </a:rPr>
              <a:t>Produktionsfreigabe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hlink"/>
              </a:buClr>
              <a:buSzPct val="95000"/>
              <a:buFont typeface="Wingdings" pitchFamily="2" charset="2"/>
              <a:buNone/>
            </a:pPr>
            <a:r>
              <a:rPr lang="de-DE" sz="800" dirty="0">
                <a:solidFill>
                  <a:srgbClr val="444444"/>
                </a:solidFill>
                <a:latin typeface="Arial"/>
                <a:cs typeface="Arial"/>
              </a:rPr>
              <a:t>erteilt</a:t>
            </a: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7961916" y="1633290"/>
            <a:ext cx="503927" cy="34149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lIns="18000" tIns="36000" rIns="18000" bIns="3600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chemeClr val="hlink"/>
              </a:buClr>
              <a:buSzPct val="95000"/>
              <a:buFont typeface="Wingdings" pitchFamily="2" charset="2"/>
              <a:buNone/>
            </a:pPr>
            <a:r>
              <a:rPr lang="de-DE" sz="800" dirty="0">
                <a:solidFill>
                  <a:srgbClr val="444444"/>
                </a:solidFill>
                <a:latin typeface="Arial"/>
                <a:cs typeface="Arial"/>
              </a:rPr>
              <a:t>Projekt-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hlink"/>
              </a:buClr>
              <a:buSzPct val="95000"/>
              <a:buFont typeface="Wingdings" pitchFamily="2" charset="2"/>
              <a:buNone/>
            </a:pPr>
            <a:r>
              <a:rPr lang="de-DE" sz="800" dirty="0">
                <a:solidFill>
                  <a:srgbClr val="444444"/>
                </a:solidFill>
                <a:latin typeface="Arial"/>
                <a:cs typeface="Arial"/>
              </a:rPr>
              <a:t>Abschluss</a:t>
            </a:r>
          </a:p>
        </p:txBody>
      </p:sp>
      <p:sp>
        <p:nvSpPr>
          <p:cNvPr id="18" name="AutoShape 26"/>
          <p:cNvSpPr>
            <a:spLocks noChangeArrowheads="1"/>
          </p:cNvSpPr>
          <p:nvPr/>
        </p:nvSpPr>
        <p:spPr bwMode="gray">
          <a:xfrm>
            <a:off x="2340987" y="1417388"/>
            <a:ext cx="228600" cy="228600"/>
          </a:xfrm>
          <a:prstGeom prst="diamond">
            <a:avLst/>
          </a:prstGeom>
          <a:solidFill>
            <a:srgbClr val="FF33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450000" tIns="46800" rIns="90000" bIns="46800" anchor="ctr"/>
          <a:lstStyle/>
          <a:p>
            <a:pPr>
              <a:lnSpc>
                <a:spcPct val="110000"/>
              </a:lnSpc>
              <a:buClr>
                <a:schemeClr val="hlink"/>
              </a:buClr>
              <a:buSzPct val="96000"/>
              <a:buFont typeface="Wingdings" pitchFamily="2" charset="2"/>
              <a:buNone/>
            </a:pPr>
            <a:endParaRPr lang="de-DE" sz="1100" b="1">
              <a:solidFill>
                <a:srgbClr val="444444"/>
              </a:solidFill>
              <a:latin typeface="Arial"/>
              <a:cs typeface="Arial"/>
            </a:endParaRPr>
          </a:p>
        </p:txBody>
      </p:sp>
      <p:sp>
        <p:nvSpPr>
          <p:cNvPr id="19" name="AutoShape 27"/>
          <p:cNvSpPr>
            <a:spLocks noChangeArrowheads="1"/>
          </p:cNvSpPr>
          <p:nvPr/>
        </p:nvSpPr>
        <p:spPr bwMode="gray">
          <a:xfrm>
            <a:off x="5066636" y="1417388"/>
            <a:ext cx="228600" cy="228600"/>
          </a:xfrm>
          <a:prstGeom prst="diamond">
            <a:avLst/>
          </a:prstGeom>
          <a:solidFill>
            <a:srgbClr val="FF33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450000" tIns="46800" rIns="90000" bIns="46800" anchor="ctr"/>
          <a:lstStyle/>
          <a:p>
            <a:pPr>
              <a:lnSpc>
                <a:spcPct val="110000"/>
              </a:lnSpc>
              <a:buClr>
                <a:schemeClr val="hlink"/>
              </a:buClr>
              <a:buSzPct val="96000"/>
              <a:buFont typeface="Wingdings" pitchFamily="2" charset="2"/>
              <a:buNone/>
            </a:pPr>
            <a:endParaRPr lang="de-DE" sz="1100" b="1">
              <a:solidFill>
                <a:srgbClr val="444444"/>
              </a:solidFill>
              <a:latin typeface="Arial"/>
              <a:cs typeface="Arial"/>
            </a:endParaRPr>
          </a:p>
        </p:txBody>
      </p:sp>
      <p:sp>
        <p:nvSpPr>
          <p:cNvPr id="20" name="AutoShape 28"/>
          <p:cNvSpPr>
            <a:spLocks noChangeArrowheads="1"/>
          </p:cNvSpPr>
          <p:nvPr/>
        </p:nvSpPr>
        <p:spPr bwMode="gray">
          <a:xfrm>
            <a:off x="6034350" y="1417388"/>
            <a:ext cx="228600" cy="228600"/>
          </a:xfrm>
          <a:prstGeom prst="diamond">
            <a:avLst/>
          </a:prstGeom>
          <a:solidFill>
            <a:srgbClr val="FF33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450000" tIns="46800" rIns="90000" bIns="46800" anchor="ctr"/>
          <a:lstStyle/>
          <a:p>
            <a:pPr>
              <a:lnSpc>
                <a:spcPct val="110000"/>
              </a:lnSpc>
              <a:buClr>
                <a:schemeClr val="hlink"/>
              </a:buClr>
              <a:buSzPct val="96000"/>
              <a:buFont typeface="Wingdings" pitchFamily="2" charset="2"/>
              <a:buNone/>
            </a:pPr>
            <a:endParaRPr lang="de-DE" sz="1100" b="1">
              <a:solidFill>
                <a:srgbClr val="444444"/>
              </a:solidFill>
              <a:latin typeface="Arial"/>
              <a:cs typeface="Arial"/>
            </a:endParaRPr>
          </a:p>
        </p:txBody>
      </p:sp>
      <p:sp>
        <p:nvSpPr>
          <p:cNvPr id="22" name="AutoShape 30"/>
          <p:cNvSpPr>
            <a:spLocks noChangeArrowheads="1"/>
          </p:cNvSpPr>
          <p:nvPr/>
        </p:nvSpPr>
        <p:spPr bwMode="gray">
          <a:xfrm>
            <a:off x="7782138" y="1417388"/>
            <a:ext cx="228600" cy="228600"/>
          </a:xfrm>
          <a:prstGeom prst="diamond">
            <a:avLst/>
          </a:prstGeom>
          <a:solidFill>
            <a:srgbClr val="FF33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450000" tIns="46800" rIns="90000" bIns="46800" anchor="ctr"/>
          <a:lstStyle/>
          <a:p>
            <a:pPr>
              <a:lnSpc>
                <a:spcPct val="110000"/>
              </a:lnSpc>
              <a:buClr>
                <a:schemeClr val="hlink"/>
              </a:buClr>
              <a:buSzPct val="96000"/>
              <a:buFont typeface="Wingdings" pitchFamily="2" charset="2"/>
              <a:buNone/>
            </a:pPr>
            <a:endParaRPr lang="de-DE" sz="1100" b="1">
              <a:solidFill>
                <a:srgbClr val="444444"/>
              </a:solidFill>
              <a:latin typeface="Arial"/>
              <a:cs typeface="Arial"/>
            </a:endParaRPr>
          </a:p>
        </p:txBody>
      </p:sp>
      <p:sp>
        <p:nvSpPr>
          <p:cNvPr id="24" name="AutoShape 26"/>
          <p:cNvSpPr>
            <a:spLocks noChangeArrowheads="1"/>
          </p:cNvSpPr>
          <p:nvPr/>
        </p:nvSpPr>
        <p:spPr bwMode="gray">
          <a:xfrm>
            <a:off x="3462784" y="1412776"/>
            <a:ext cx="228600" cy="228600"/>
          </a:xfrm>
          <a:prstGeom prst="diamond">
            <a:avLst/>
          </a:prstGeom>
          <a:solidFill>
            <a:srgbClr val="FF33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450000" tIns="46800" rIns="90000" bIns="46800" anchor="ctr"/>
          <a:lstStyle/>
          <a:p>
            <a:pPr>
              <a:lnSpc>
                <a:spcPct val="110000"/>
              </a:lnSpc>
              <a:buClr>
                <a:schemeClr val="hlink"/>
              </a:buClr>
              <a:buSzPct val="96000"/>
              <a:buFont typeface="Wingdings" pitchFamily="2" charset="2"/>
              <a:buNone/>
            </a:pPr>
            <a:endParaRPr lang="de-DE" sz="1100" b="1">
              <a:solidFill>
                <a:srgbClr val="444444"/>
              </a:solidFill>
              <a:latin typeface="Arial"/>
              <a:cs typeface="Arial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783273" y="4853874"/>
            <a:ext cx="2157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200" dirty="0">
                <a:solidFill>
                  <a:srgbClr val="444444"/>
                </a:solidFill>
                <a:latin typeface="Arial"/>
                <a:cs typeface="Arial"/>
              </a:rPr>
              <a:t>Legende:</a:t>
            </a:r>
          </a:p>
        </p:txBody>
      </p:sp>
      <p:cxnSp>
        <p:nvCxnSpPr>
          <p:cNvPr id="32" name="Gerade Verbindung 31"/>
          <p:cNvCxnSpPr>
            <a:stCxn id="18" idx="2"/>
          </p:cNvCxnSpPr>
          <p:nvPr/>
        </p:nvCxnSpPr>
        <p:spPr>
          <a:xfrm>
            <a:off x="2455287" y="1645988"/>
            <a:ext cx="8199" cy="455083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>
            <a:stCxn id="44" idx="2"/>
          </p:cNvCxnSpPr>
          <p:nvPr/>
        </p:nvCxnSpPr>
        <p:spPr>
          <a:xfrm>
            <a:off x="1197243" y="1641376"/>
            <a:ext cx="9964" cy="294774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3580041" y="1627275"/>
            <a:ext cx="21942" cy="456954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6154146" y="1651007"/>
            <a:ext cx="1944" cy="454581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 flipH="1">
            <a:off x="7895448" y="1635229"/>
            <a:ext cx="1" cy="456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1353951" y="2477609"/>
            <a:ext cx="891637" cy="154274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  <a:miter lim="800000"/>
            <a:headEnd/>
            <a:tailEnd/>
          </a:ln>
          <a:effectLst/>
        </p:spPr>
        <p:txBody>
          <a:bodyPr wrap="square" lIns="36000" tIns="10800" rIns="0" bIns="10800">
            <a:spAutoFit/>
          </a:bodyPr>
          <a:lstStyle/>
          <a:p>
            <a:pPr marL="88900" indent="-88900">
              <a:lnSpc>
                <a:spcPct val="110000"/>
              </a:lnSpc>
              <a:buClr>
                <a:schemeClr val="tx1"/>
              </a:buClr>
              <a:buSzPct val="95000"/>
              <a:buFont typeface="Wingdings" pitchFamily="2" charset="2"/>
              <a:buChar char="§"/>
              <a:tabLst>
                <a:tab pos="88900" algn="l"/>
              </a:tabLst>
            </a:pPr>
            <a:r>
              <a:rPr lang="de-DE" sz="1000" dirty="0">
                <a:solidFill>
                  <a:srgbClr val="444444"/>
                </a:solidFill>
                <a:latin typeface="Arial"/>
                <a:cs typeface="Arial"/>
              </a:rPr>
              <a:t>Auftrag geklärt</a:t>
            </a:r>
          </a:p>
          <a:p>
            <a:pPr marL="88900" indent="-88900">
              <a:lnSpc>
                <a:spcPct val="110000"/>
              </a:lnSpc>
              <a:buClr>
                <a:schemeClr val="tx1"/>
              </a:buClr>
              <a:buSzPct val="95000"/>
              <a:buFont typeface="Wingdings" pitchFamily="2" charset="2"/>
              <a:buChar char="§"/>
              <a:tabLst>
                <a:tab pos="88900" algn="l"/>
              </a:tabLst>
            </a:pPr>
            <a:r>
              <a:rPr lang="de-DE" sz="1000" dirty="0">
                <a:solidFill>
                  <a:srgbClr val="444444"/>
                </a:solidFill>
                <a:latin typeface="Arial"/>
                <a:cs typeface="Arial"/>
              </a:rPr>
              <a:t>Projekt-</a:t>
            </a:r>
            <a:r>
              <a:rPr lang="de-DE" sz="1000" dirty="0" err="1">
                <a:solidFill>
                  <a:srgbClr val="444444"/>
                </a:solidFill>
                <a:latin typeface="Arial"/>
                <a:cs typeface="Arial"/>
              </a:rPr>
              <a:t>organisation</a:t>
            </a:r>
            <a:r>
              <a:rPr lang="de-DE" sz="1000" dirty="0">
                <a:solidFill>
                  <a:srgbClr val="444444"/>
                </a:solidFill>
                <a:latin typeface="Arial"/>
                <a:cs typeface="Arial"/>
              </a:rPr>
              <a:t> aufgebaut</a:t>
            </a:r>
          </a:p>
          <a:p>
            <a:pPr marL="88900" indent="-88900">
              <a:lnSpc>
                <a:spcPct val="110000"/>
              </a:lnSpc>
              <a:buClr>
                <a:schemeClr val="tx1"/>
              </a:buClr>
              <a:buSzPct val="95000"/>
              <a:buFont typeface="Wingdings" pitchFamily="2" charset="2"/>
              <a:buChar char="§"/>
              <a:tabLst>
                <a:tab pos="88900" algn="l"/>
              </a:tabLst>
            </a:pPr>
            <a:r>
              <a:rPr lang="de-DE" sz="1000" dirty="0">
                <a:solidFill>
                  <a:srgbClr val="444444"/>
                </a:solidFill>
                <a:latin typeface="Arial"/>
                <a:cs typeface="Arial"/>
              </a:rPr>
              <a:t>Umfeld analysiert</a:t>
            </a:r>
          </a:p>
          <a:p>
            <a:pPr marL="88900" indent="-88900">
              <a:lnSpc>
                <a:spcPct val="110000"/>
              </a:lnSpc>
              <a:buClr>
                <a:schemeClr val="tx1"/>
              </a:buClr>
              <a:buSzPct val="95000"/>
              <a:buFont typeface="Wingdings" pitchFamily="2" charset="2"/>
              <a:buChar char="§"/>
              <a:tabLst>
                <a:tab pos="88900" algn="l"/>
              </a:tabLst>
            </a:pPr>
            <a:r>
              <a:rPr lang="de-DE" sz="1000" dirty="0">
                <a:solidFill>
                  <a:srgbClr val="444444"/>
                </a:solidFill>
                <a:latin typeface="Arial"/>
                <a:cs typeface="Arial"/>
              </a:rPr>
              <a:t>Projekt grob geplant</a:t>
            </a: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2589865" y="3043040"/>
            <a:ext cx="899004" cy="86819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  <a:miter lim="800000"/>
            <a:headEnd/>
            <a:tailEnd/>
          </a:ln>
          <a:effectLst/>
        </p:spPr>
        <p:txBody>
          <a:bodyPr wrap="square" lIns="36000" tIns="10800" rIns="0" bIns="10800">
            <a:spAutoFit/>
          </a:bodyPr>
          <a:lstStyle/>
          <a:p>
            <a:pPr marL="88900" indent="-8890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95000"/>
              <a:buFont typeface="Wingdings" pitchFamily="2" charset="2"/>
              <a:buChar char="§"/>
              <a:tabLst>
                <a:tab pos="88900" algn="l"/>
              </a:tabLst>
            </a:pPr>
            <a:r>
              <a:rPr lang="de-DE" sz="1000" dirty="0">
                <a:solidFill>
                  <a:srgbClr val="444444"/>
                </a:solidFill>
                <a:latin typeface="Arial"/>
                <a:cs typeface="Arial"/>
              </a:rPr>
              <a:t>Umsetzungs-</a:t>
            </a:r>
            <a:r>
              <a:rPr lang="de-DE" sz="1000" dirty="0" err="1">
                <a:solidFill>
                  <a:srgbClr val="444444"/>
                </a:solidFill>
                <a:latin typeface="Arial"/>
                <a:cs typeface="Arial"/>
              </a:rPr>
              <a:t>konzept</a:t>
            </a:r>
            <a:r>
              <a:rPr lang="de-DE" sz="1000" dirty="0">
                <a:solidFill>
                  <a:srgbClr val="444444"/>
                </a:solidFill>
                <a:latin typeface="Arial"/>
                <a:cs typeface="Arial"/>
              </a:rPr>
              <a:t> erstellt</a:t>
            </a:r>
          </a:p>
          <a:p>
            <a:pPr marL="88900" indent="-88900">
              <a:lnSpc>
                <a:spcPct val="110000"/>
              </a:lnSpc>
              <a:buClr>
                <a:schemeClr val="tx1"/>
              </a:buClr>
              <a:buSzPct val="95000"/>
              <a:buFont typeface="Wingdings" pitchFamily="2" charset="2"/>
              <a:buChar char="§"/>
              <a:tabLst>
                <a:tab pos="88900" algn="l"/>
              </a:tabLst>
            </a:pPr>
            <a:r>
              <a:rPr lang="de-DE" sz="1000" dirty="0">
                <a:solidFill>
                  <a:srgbClr val="444444"/>
                </a:solidFill>
                <a:latin typeface="Arial"/>
                <a:cs typeface="Arial"/>
              </a:rPr>
              <a:t>IT-Konzept abgestimmt</a:t>
            </a:r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3774374" y="3629737"/>
            <a:ext cx="1258868" cy="3578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  <a:miter lim="800000"/>
            <a:headEnd/>
            <a:tailEnd/>
          </a:ln>
          <a:effectLst/>
        </p:spPr>
        <p:txBody>
          <a:bodyPr wrap="square" lIns="36000" tIns="10800" rIns="0" bIns="10800">
            <a:spAutoFit/>
          </a:bodyPr>
          <a:lstStyle/>
          <a:p>
            <a:pPr marL="88900" indent="-88900">
              <a:lnSpc>
                <a:spcPct val="110000"/>
              </a:lnSpc>
              <a:buClr>
                <a:schemeClr val="tx1"/>
              </a:buClr>
              <a:buSzPct val="95000"/>
              <a:buFont typeface="Wingdings" pitchFamily="2" charset="2"/>
              <a:buChar char="§"/>
              <a:tabLst>
                <a:tab pos="88900" algn="l"/>
              </a:tabLst>
            </a:pPr>
            <a:r>
              <a:rPr lang="de-DE" sz="1000" dirty="0">
                <a:solidFill>
                  <a:srgbClr val="444444"/>
                </a:solidFill>
                <a:latin typeface="Arial"/>
                <a:cs typeface="Arial"/>
              </a:rPr>
              <a:t>Prozesse erarbeitet</a:t>
            </a:r>
          </a:p>
          <a:p>
            <a:pPr marL="88900" indent="-88900">
              <a:lnSpc>
                <a:spcPct val="110000"/>
              </a:lnSpc>
              <a:buClr>
                <a:schemeClr val="tx1"/>
              </a:buClr>
              <a:buSzPct val="95000"/>
              <a:buFont typeface="Wingdings" pitchFamily="2" charset="2"/>
              <a:buChar char="§"/>
              <a:tabLst>
                <a:tab pos="88900" algn="l"/>
              </a:tabLst>
            </a:pPr>
            <a:r>
              <a:rPr lang="de-DE" sz="1000" dirty="0">
                <a:solidFill>
                  <a:srgbClr val="444444"/>
                </a:solidFill>
                <a:latin typeface="Arial"/>
                <a:cs typeface="Arial"/>
              </a:rPr>
              <a:t>Software entwickelt</a:t>
            </a:r>
          </a:p>
        </p:txBody>
      </p:sp>
      <p:sp>
        <p:nvSpPr>
          <p:cNvPr id="41" name="Text Box 14"/>
          <p:cNvSpPr txBox="1">
            <a:spLocks noChangeArrowheads="1"/>
          </p:cNvSpPr>
          <p:nvPr/>
        </p:nvSpPr>
        <p:spPr bwMode="auto">
          <a:xfrm>
            <a:off x="5236689" y="4205801"/>
            <a:ext cx="797627" cy="86819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  <a:miter lim="800000"/>
            <a:headEnd/>
            <a:tailEnd/>
          </a:ln>
          <a:effectLst/>
        </p:spPr>
        <p:txBody>
          <a:bodyPr wrap="square" lIns="36000" tIns="10800" rIns="0" bIns="10800">
            <a:spAutoFit/>
          </a:bodyPr>
          <a:lstStyle/>
          <a:p>
            <a:pPr marL="88900" indent="-88900">
              <a:lnSpc>
                <a:spcPct val="110000"/>
              </a:lnSpc>
              <a:buClr>
                <a:schemeClr val="tx1"/>
              </a:buClr>
              <a:buSzPct val="95000"/>
              <a:buFont typeface="Wingdings" pitchFamily="2" charset="2"/>
              <a:buChar char="§"/>
              <a:tabLst>
                <a:tab pos="88900" algn="l"/>
              </a:tabLst>
            </a:pPr>
            <a:r>
              <a:rPr lang="de-DE" sz="1000" dirty="0">
                <a:solidFill>
                  <a:srgbClr val="444444"/>
                </a:solidFill>
                <a:latin typeface="Arial"/>
                <a:cs typeface="Arial"/>
              </a:rPr>
              <a:t>Integrations- </a:t>
            </a:r>
            <a:r>
              <a:rPr lang="de-DE" sz="1000" dirty="0" err="1">
                <a:solidFill>
                  <a:srgbClr val="444444"/>
                </a:solidFill>
                <a:latin typeface="Arial"/>
                <a:cs typeface="Arial"/>
              </a:rPr>
              <a:t>test</a:t>
            </a:r>
            <a:r>
              <a:rPr lang="de-DE" sz="1000" dirty="0">
                <a:solidFill>
                  <a:srgbClr val="444444"/>
                </a:solidFill>
                <a:latin typeface="Arial"/>
                <a:cs typeface="Arial"/>
              </a:rPr>
              <a:t> </a:t>
            </a:r>
            <a:r>
              <a:rPr lang="de-DE" sz="1000" dirty="0" err="1">
                <a:solidFill>
                  <a:srgbClr val="444444"/>
                </a:solidFill>
                <a:latin typeface="Arial"/>
                <a:cs typeface="Arial"/>
              </a:rPr>
              <a:t>abge</a:t>
            </a:r>
            <a:r>
              <a:rPr lang="de-DE" sz="1000" dirty="0">
                <a:solidFill>
                  <a:srgbClr val="444444"/>
                </a:solidFill>
                <a:latin typeface="Arial"/>
                <a:cs typeface="Arial"/>
              </a:rPr>
              <a:t>-schlossen</a:t>
            </a:r>
          </a:p>
          <a:p>
            <a:pPr marL="88900" indent="-88900">
              <a:lnSpc>
                <a:spcPct val="110000"/>
              </a:lnSpc>
              <a:buClr>
                <a:schemeClr val="tx1"/>
              </a:buClr>
              <a:buSzPct val="95000"/>
              <a:buFont typeface="Wingdings" pitchFamily="2" charset="2"/>
              <a:buChar char="§"/>
              <a:tabLst>
                <a:tab pos="88900" algn="l"/>
              </a:tabLst>
            </a:pPr>
            <a:r>
              <a:rPr lang="de-DE" sz="1000" dirty="0">
                <a:solidFill>
                  <a:srgbClr val="444444"/>
                </a:solidFill>
                <a:latin typeface="Arial"/>
                <a:cs typeface="Arial"/>
              </a:rPr>
              <a:t>Pilotierung erfolgreich</a:t>
            </a:r>
          </a:p>
        </p:txBody>
      </p:sp>
      <p:sp>
        <p:nvSpPr>
          <p:cNvPr id="42" name="Text Box 14"/>
          <p:cNvSpPr txBox="1">
            <a:spLocks noChangeArrowheads="1"/>
          </p:cNvSpPr>
          <p:nvPr/>
        </p:nvSpPr>
        <p:spPr bwMode="auto">
          <a:xfrm>
            <a:off x="6303868" y="4925881"/>
            <a:ext cx="1392172" cy="69635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  <a:miter lim="800000"/>
            <a:headEnd/>
            <a:tailEnd/>
          </a:ln>
          <a:effectLst/>
        </p:spPr>
        <p:txBody>
          <a:bodyPr wrap="square" lIns="36000" tIns="10800" rIns="0" bIns="10800">
            <a:spAutoFit/>
          </a:bodyPr>
          <a:lstStyle/>
          <a:p>
            <a:pPr marL="88900" indent="-88900">
              <a:lnSpc>
                <a:spcPct val="110000"/>
              </a:lnSpc>
              <a:buClr>
                <a:schemeClr val="tx1"/>
              </a:buClr>
              <a:buSzPct val="95000"/>
              <a:buFont typeface="Wingdings" pitchFamily="2" charset="2"/>
              <a:buChar char="§"/>
              <a:tabLst>
                <a:tab pos="88900" algn="l"/>
              </a:tabLst>
            </a:pPr>
            <a:r>
              <a:rPr lang="de-DE" sz="1000" dirty="0">
                <a:solidFill>
                  <a:srgbClr val="444444"/>
                </a:solidFill>
                <a:latin typeface="Arial"/>
                <a:cs typeface="Arial"/>
              </a:rPr>
              <a:t>Mitarbeiter geschult</a:t>
            </a:r>
          </a:p>
          <a:p>
            <a:pPr marL="88900" indent="-88900">
              <a:lnSpc>
                <a:spcPct val="110000"/>
              </a:lnSpc>
              <a:buClr>
                <a:schemeClr val="tx1"/>
              </a:buClr>
              <a:buSzPct val="95000"/>
              <a:buFont typeface="Wingdings" pitchFamily="2" charset="2"/>
              <a:buChar char="§"/>
              <a:tabLst>
                <a:tab pos="88900" algn="l"/>
              </a:tabLst>
            </a:pPr>
            <a:r>
              <a:rPr lang="de-DE" sz="1000" dirty="0" err="1">
                <a:solidFill>
                  <a:srgbClr val="444444"/>
                </a:solidFill>
                <a:latin typeface="Arial"/>
                <a:cs typeface="Arial"/>
              </a:rPr>
              <a:t>Altdaten</a:t>
            </a:r>
            <a:r>
              <a:rPr lang="de-DE" sz="1000" dirty="0">
                <a:solidFill>
                  <a:srgbClr val="444444"/>
                </a:solidFill>
                <a:latin typeface="Arial"/>
                <a:cs typeface="Arial"/>
              </a:rPr>
              <a:t> übernommen</a:t>
            </a:r>
          </a:p>
          <a:p>
            <a:pPr marL="88900" indent="-88900">
              <a:lnSpc>
                <a:spcPct val="110000"/>
              </a:lnSpc>
              <a:buClr>
                <a:schemeClr val="tx1"/>
              </a:buClr>
              <a:buSzPct val="95000"/>
              <a:buFont typeface="Wingdings" pitchFamily="2" charset="2"/>
              <a:buChar char="§"/>
              <a:tabLst>
                <a:tab pos="88900" algn="l"/>
              </a:tabLst>
            </a:pPr>
            <a:r>
              <a:rPr lang="de-DE" sz="1000" dirty="0">
                <a:solidFill>
                  <a:srgbClr val="444444"/>
                </a:solidFill>
                <a:latin typeface="Arial"/>
                <a:cs typeface="Arial"/>
              </a:rPr>
              <a:t>Roll out erfolgreich durchgeführt</a:t>
            </a:r>
          </a:p>
        </p:txBody>
      </p:sp>
      <p:sp>
        <p:nvSpPr>
          <p:cNvPr id="45" name="AutoShape 21"/>
          <p:cNvSpPr>
            <a:spLocks noChangeArrowheads="1"/>
          </p:cNvSpPr>
          <p:nvPr/>
        </p:nvSpPr>
        <p:spPr bwMode="auto">
          <a:xfrm>
            <a:off x="1236894" y="1973554"/>
            <a:ext cx="1196440" cy="395287"/>
          </a:xfrm>
          <a:prstGeom prst="chevron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635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  <a:buClr>
                <a:schemeClr val="hlink"/>
              </a:buClr>
              <a:buSzPct val="95000"/>
              <a:buFont typeface="Wingdings" pitchFamily="2" charset="2"/>
              <a:buNone/>
            </a:pPr>
            <a:r>
              <a:rPr lang="de-DE" sz="1200" dirty="0">
                <a:solidFill>
                  <a:srgbClr val="444444"/>
                </a:solidFill>
                <a:latin typeface="Arial"/>
                <a:cs typeface="Arial"/>
              </a:rPr>
              <a:t>Analyse</a:t>
            </a:r>
          </a:p>
        </p:txBody>
      </p:sp>
      <p:sp>
        <p:nvSpPr>
          <p:cNvPr id="46" name="AutoShape 22"/>
          <p:cNvSpPr>
            <a:spLocks noChangeArrowheads="1"/>
          </p:cNvSpPr>
          <p:nvPr/>
        </p:nvSpPr>
        <p:spPr bwMode="auto">
          <a:xfrm>
            <a:off x="2500504" y="2549617"/>
            <a:ext cx="1063503" cy="395287"/>
          </a:xfrm>
          <a:prstGeom prst="chevron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635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  <a:buClr>
                <a:schemeClr val="hlink"/>
              </a:buClr>
              <a:buSzPct val="95000"/>
              <a:buFont typeface="Wingdings" pitchFamily="2" charset="2"/>
              <a:buNone/>
            </a:pPr>
            <a:r>
              <a:rPr lang="de-DE" sz="1200" dirty="0">
                <a:solidFill>
                  <a:srgbClr val="444444"/>
                </a:solidFill>
                <a:latin typeface="Arial"/>
                <a:cs typeface="Arial"/>
              </a:rPr>
              <a:t> Konzeption</a:t>
            </a:r>
          </a:p>
        </p:txBody>
      </p:sp>
      <p:sp>
        <p:nvSpPr>
          <p:cNvPr id="47" name="AutoShape 23"/>
          <p:cNvSpPr>
            <a:spLocks noChangeArrowheads="1"/>
          </p:cNvSpPr>
          <p:nvPr/>
        </p:nvSpPr>
        <p:spPr bwMode="auto">
          <a:xfrm>
            <a:off x="5236692" y="3701746"/>
            <a:ext cx="864095" cy="395287"/>
          </a:xfrm>
          <a:prstGeom prst="chevron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635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  <a:buClr>
                <a:schemeClr val="hlink"/>
              </a:buClr>
              <a:buSzPct val="95000"/>
              <a:buFont typeface="Wingdings" pitchFamily="2" charset="2"/>
              <a:buNone/>
            </a:pPr>
            <a:r>
              <a:rPr lang="de-DE" sz="1200" dirty="0">
                <a:solidFill>
                  <a:srgbClr val="444444"/>
                </a:solidFill>
                <a:latin typeface="Arial"/>
                <a:cs typeface="Arial"/>
              </a:rPr>
              <a:t>  Test</a:t>
            </a:r>
          </a:p>
        </p:txBody>
      </p:sp>
      <p:sp>
        <p:nvSpPr>
          <p:cNvPr id="48" name="AutoShape 24"/>
          <p:cNvSpPr>
            <a:spLocks noChangeArrowheads="1"/>
          </p:cNvSpPr>
          <p:nvPr/>
        </p:nvSpPr>
        <p:spPr bwMode="auto">
          <a:xfrm>
            <a:off x="3652398" y="3125682"/>
            <a:ext cx="1462316" cy="395287"/>
          </a:xfrm>
          <a:prstGeom prst="chevron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635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  <a:buClr>
                <a:schemeClr val="hlink"/>
              </a:buClr>
              <a:buSzPct val="95000"/>
              <a:buFont typeface="Wingdings" pitchFamily="2" charset="2"/>
              <a:buNone/>
            </a:pPr>
            <a:r>
              <a:rPr lang="de-DE" sz="1200" dirty="0">
                <a:solidFill>
                  <a:srgbClr val="444444"/>
                </a:solidFill>
                <a:latin typeface="Arial"/>
                <a:cs typeface="Arial"/>
              </a:rPr>
              <a:t>Realisierung</a:t>
            </a:r>
          </a:p>
        </p:txBody>
      </p:sp>
      <p:sp>
        <p:nvSpPr>
          <p:cNvPr id="51" name="AutoShape 23"/>
          <p:cNvSpPr>
            <a:spLocks noChangeArrowheads="1"/>
          </p:cNvSpPr>
          <p:nvPr/>
        </p:nvSpPr>
        <p:spPr bwMode="auto">
          <a:xfrm>
            <a:off x="6233724" y="4421826"/>
            <a:ext cx="1595255" cy="395287"/>
          </a:xfrm>
          <a:prstGeom prst="chevron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635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  <a:buClr>
                <a:schemeClr val="hlink"/>
              </a:buClr>
              <a:buSzPct val="95000"/>
              <a:buFont typeface="Wingdings" pitchFamily="2" charset="2"/>
              <a:buNone/>
            </a:pPr>
            <a:r>
              <a:rPr lang="de-DE" sz="1200" dirty="0">
                <a:solidFill>
                  <a:srgbClr val="444444"/>
                </a:solidFill>
                <a:latin typeface="Arial"/>
                <a:cs typeface="Arial"/>
              </a:rPr>
              <a:t>  Einführung</a:t>
            </a:r>
          </a:p>
        </p:txBody>
      </p:sp>
      <p:sp>
        <p:nvSpPr>
          <p:cNvPr id="61" name="Text Box 3"/>
          <p:cNvSpPr txBox="1">
            <a:spLocks noChangeArrowheads="1"/>
          </p:cNvSpPr>
          <p:nvPr/>
        </p:nvSpPr>
        <p:spPr bwMode="auto">
          <a:xfrm>
            <a:off x="2546164" y="1624146"/>
            <a:ext cx="720784" cy="34149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lIns="18000" tIns="36000" rIns="18000" bIns="3600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chemeClr val="hlink"/>
              </a:buClr>
              <a:buSzPct val="95000"/>
              <a:buFont typeface="Wingdings" pitchFamily="2" charset="2"/>
              <a:buNone/>
            </a:pPr>
            <a:r>
              <a:rPr lang="de-DE" sz="800" dirty="0">
                <a:solidFill>
                  <a:srgbClr val="444444"/>
                </a:solidFill>
                <a:latin typeface="Arial"/>
                <a:cs typeface="Arial"/>
              </a:rPr>
              <a:t>Analyse 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hlink"/>
              </a:buClr>
              <a:buSzPct val="95000"/>
              <a:buFont typeface="Wingdings" pitchFamily="2" charset="2"/>
              <a:buNone/>
            </a:pPr>
            <a:r>
              <a:rPr lang="de-DE" sz="800" dirty="0">
                <a:solidFill>
                  <a:srgbClr val="444444"/>
                </a:solidFill>
                <a:latin typeface="Arial"/>
                <a:cs typeface="Arial"/>
              </a:rPr>
              <a:t>abgeschlossen </a:t>
            </a:r>
          </a:p>
        </p:txBody>
      </p:sp>
      <p:sp>
        <p:nvSpPr>
          <p:cNvPr id="62" name="Text Box 3"/>
          <p:cNvSpPr txBox="1">
            <a:spLocks noChangeArrowheads="1"/>
          </p:cNvSpPr>
          <p:nvPr/>
        </p:nvSpPr>
        <p:spPr bwMode="auto">
          <a:xfrm>
            <a:off x="3652250" y="1624146"/>
            <a:ext cx="578267" cy="34149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lIns="18000" tIns="36000" rIns="18000" bIns="3600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chemeClr val="hlink"/>
              </a:buClr>
              <a:buSzPct val="95000"/>
              <a:buFont typeface="Wingdings" pitchFamily="2" charset="2"/>
              <a:buNone/>
            </a:pPr>
            <a:r>
              <a:rPr lang="de-DE" sz="800" dirty="0">
                <a:solidFill>
                  <a:srgbClr val="444444"/>
                </a:solidFill>
                <a:latin typeface="Arial"/>
                <a:cs typeface="Arial"/>
              </a:rPr>
              <a:t>Konzeption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chemeClr val="hlink"/>
              </a:buClr>
              <a:buSzPct val="95000"/>
              <a:buFont typeface="Wingdings" pitchFamily="2" charset="2"/>
              <a:buNone/>
            </a:pPr>
            <a:r>
              <a:rPr lang="de-DE" sz="800" dirty="0">
                <a:solidFill>
                  <a:srgbClr val="444444"/>
                </a:solidFill>
                <a:latin typeface="Arial"/>
                <a:cs typeface="Arial"/>
              </a:rPr>
              <a:t>freigegeben </a:t>
            </a:r>
          </a:p>
        </p:txBody>
      </p:sp>
      <p:sp>
        <p:nvSpPr>
          <p:cNvPr id="73" name="AutoShape 25"/>
          <p:cNvSpPr>
            <a:spLocks noChangeArrowheads="1"/>
          </p:cNvSpPr>
          <p:nvPr/>
        </p:nvSpPr>
        <p:spPr bwMode="gray">
          <a:xfrm>
            <a:off x="953233" y="5510634"/>
            <a:ext cx="228600" cy="228600"/>
          </a:xfrm>
          <a:prstGeom prst="diamond">
            <a:avLst/>
          </a:prstGeom>
          <a:solidFill>
            <a:srgbClr val="FF33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450000" tIns="46800" rIns="90000" bIns="46800" anchor="ctr"/>
          <a:lstStyle/>
          <a:p>
            <a:pPr>
              <a:lnSpc>
                <a:spcPct val="110000"/>
              </a:lnSpc>
              <a:buClr>
                <a:schemeClr val="hlink"/>
              </a:buClr>
              <a:buSzPct val="96000"/>
              <a:buFont typeface="Wingdings" pitchFamily="2" charset="2"/>
              <a:buNone/>
            </a:pPr>
            <a:endParaRPr lang="de-DE" sz="1100" b="1">
              <a:solidFill>
                <a:srgbClr val="444444"/>
              </a:solidFill>
              <a:latin typeface="Arial"/>
              <a:cs typeface="Arial"/>
            </a:endParaRPr>
          </a:p>
        </p:txBody>
      </p:sp>
      <p:sp>
        <p:nvSpPr>
          <p:cNvPr id="74" name="Textfeld 73"/>
          <p:cNvSpPr txBox="1"/>
          <p:nvPr/>
        </p:nvSpPr>
        <p:spPr>
          <a:xfrm>
            <a:off x="1197243" y="5501946"/>
            <a:ext cx="8333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e-DE" sz="1000" dirty="0">
                <a:solidFill>
                  <a:srgbClr val="444444"/>
                </a:solidFill>
                <a:latin typeface="Arial"/>
                <a:cs typeface="Arial"/>
              </a:rPr>
              <a:t>Meilenstein</a:t>
            </a:r>
          </a:p>
        </p:txBody>
      </p:sp>
      <p:sp>
        <p:nvSpPr>
          <p:cNvPr id="43" name="Textfeld 42"/>
          <p:cNvSpPr txBox="1"/>
          <p:nvPr/>
        </p:nvSpPr>
        <p:spPr>
          <a:xfrm>
            <a:off x="1270711" y="1383159"/>
            <a:ext cx="70457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200" dirty="0">
                <a:solidFill>
                  <a:srgbClr val="444444"/>
                </a:solidFill>
                <a:latin typeface="Arial"/>
                <a:cs typeface="Arial"/>
              </a:rPr>
              <a:t>3 Wochen               4 Wochen           12 Wochen                 4 Wochen        6 Wochen</a:t>
            </a:r>
          </a:p>
        </p:txBody>
      </p:sp>
      <p:sp>
        <p:nvSpPr>
          <p:cNvPr id="49" name="AutoShape 23"/>
          <p:cNvSpPr>
            <a:spLocks noChangeArrowheads="1"/>
          </p:cNvSpPr>
          <p:nvPr/>
        </p:nvSpPr>
        <p:spPr bwMode="auto">
          <a:xfrm>
            <a:off x="982681" y="5141904"/>
            <a:ext cx="864095" cy="288032"/>
          </a:xfrm>
          <a:prstGeom prst="chevron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635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110000"/>
              </a:lnSpc>
              <a:buClr>
                <a:schemeClr val="hlink"/>
              </a:buClr>
              <a:buSzPct val="95000"/>
              <a:buFont typeface="Wingdings" pitchFamily="2" charset="2"/>
              <a:buNone/>
            </a:pPr>
            <a:r>
              <a:rPr lang="de-DE" sz="1200" dirty="0">
                <a:solidFill>
                  <a:srgbClr val="444444"/>
                </a:solidFill>
                <a:latin typeface="Arial"/>
                <a:cs typeface="Arial"/>
              </a:rPr>
              <a:t>  Phase </a:t>
            </a:r>
          </a:p>
        </p:txBody>
      </p:sp>
      <p:sp>
        <p:nvSpPr>
          <p:cNvPr id="44" name="AutoShape 26"/>
          <p:cNvSpPr>
            <a:spLocks noChangeArrowheads="1"/>
          </p:cNvSpPr>
          <p:nvPr/>
        </p:nvSpPr>
        <p:spPr bwMode="gray">
          <a:xfrm>
            <a:off x="1082943" y="1412776"/>
            <a:ext cx="228600" cy="228600"/>
          </a:xfrm>
          <a:prstGeom prst="diamond">
            <a:avLst/>
          </a:prstGeom>
          <a:solidFill>
            <a:srgbClr val="FF33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450000" tIns="46800" rIns="90000" bIns="46800" anchor="ctr"/>
          <a:lstStyle/>
          <a:p>
            <a:pPr>
              <a:lnSpc>
                <a:spcPct val="110000"/>
              </a:lnSpc>
              <a:buClr>
                <a:schemeClr val="hlink"/>
              </a:buClr>
              <a:buSzPct val="96000"/>
              <a:buFont typeface="Wingdings" pitchFamily="2" charset="2"/>
              <a:buNone/>
            </a:pPr>
            <a:endParaRPr lang="de-DE" sz="1100" b="1">
              <a:solidFill>
                <a:srgbClr val="444444"/>
              </a:solidFill>
              <a:latin typeface="Arial"/>
              <a:cs typeface="Arial"/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1236894" y="5919818"/>
            <a:ext cx="70457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200" dirty="0">
                <a:solidFill>
                  <a:srgbClr val="444444"/>
                </a:solidFill>
                <a:latin typeface="Arial"/>
                <a:cs typeface="Arial"/>
              </a:rPr>
              <a:t>      20 T€                   50 T€                       200 T€                    40 T€                      100 T€ </a:t>
            </a:r>
          </a:p>
        </p:txBody>
      </p:sp>
      <p:sp>
        <p:nvSpPr>
          <p:cNvPr id="57" name="Textfeld 56"/>
          <p:cNvSpPr txBox="1"/>
          <p:nvPr/>
        </p:nvSpPr>
        <p:spPr>
          <a:xfrm>
            <a:off x="1488232" y="6327131"/>
            <a:ext cx="14603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200" dirty="0">
                <a:solidFill>
                  <a:srgbClr val="444444"/>
                </a:solidFill>
                <a:latin typeface="Arial"/>
                <a:cs typeface="Arial"/>
              </a:rPr>
              <a:t>Summe:   410 T€</a:t>
            </a:r>
          </a:p>
        </p:txBody>
      </p:sp>
    </p:spTree>
    <p:extLst>
      <p:ext uri="{BB962C8B-B14F-4D97-AF65-F5344CB8AC3E}">
        <p14:creationId xmlns:p14="http://schemas.microsoft.com/office/powerpoint/2010/main" val="4002331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</Words>
  <Application>Microsoft Macintosh PowerPoint</Application>
  <PresentationFormat>Bildschirmpräsentation (4:3)</PresentationFormat>
  <Paragraphs>40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TUIType</vt:lpstr>
      <vt:lpstr>Wingdings</vt:lpstr>
      <vt:lpstr>Office-Design</vt:lpstr>
      <vt:lpstr>Phasenplan Projekt: ABC Stand: 11/2022 </vt:lpstr>
    </vt:vector>
  </TitlesOfParts>
  <Manager/>
  <Company>Decisio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Phasenplanung</dc:title>
  <dc:subject>Decisio-Methode</dc:subject>
  <dc:creator>René Windus</dc:creator>
  <cp:keywords/>
  <dc:description/>
  <cp:lastModifiedBy>René Windus</cp:lastModifiedBy>
  <cp:revision>7</cp:revision>
  <dcterms:created xsi:type="dcterms:W3CDTF">2015-02-17T16:16:53Z</dcterms:created>
  <dcterms:modified xsi:type="dcterms:W3CDTF">2022-11-03T14:30:27Z</dcterms:modified>
  <cp:category/>
</cp:coreProperties>
</file>